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3" r:id="rId8"/>
    <p:sldId id="266"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Roboto"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haJsJzBSgiwK7WBYepBJBKkZ3v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DF1D30-5F03-4154-BA8E-B1E94C027940}">
  <a:tblStyle styleId="{50DF1D30-5F03-4154-BA8E-B1E94C02794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16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1d076e7ba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g11d076e7ba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https://www.marketwatch.com/ </a:t>
            </a:r>
            <a:endParaRPr/>
          </a:p>
          <a:p>
            <a:pPr marL="0" lvl="0" indent="0" algn="l" rtl="0">
              <a:spcBef>
                <a:spcPts val="0"/>
              </a:spcBef>
              <a:spcAft>
                <a:spcPts val="0"/>
              </a:spcAft>
              <a:buNone/>
            </a:pPr>
            <a:r>
              <a:rPr lang="en-US"/>
              <a:t>https://www.binance.com/en/markets/coinInfo </a:t>
            </a:r>
            <a:endParaRPr/>
          </a:p>
          <a:p>
            <a:pPr marL="0" lvl="0" indent="0" algn="l" rtl="0">
              <a:spcBef>
                <a:spcPts val="0"/>
              </a:spcBef>
              <a:spcAft>
                <a:spcPts val="0"/>
              </a:spcAft>
              <a:buNone/>
            </a:pPr>
            <a:r>
              <a:rPr lang="en-US"/>
              <a:t>https://tradingeconomics.com/commodities</a:t>
            </a:r>
            <a:endParaRPr/>
          </a:p>
        </p:txBody>
      </p:sp>
      <p:sp>
        <p:nvSpPr>
          <p:cNvPr id="94" name="Google Shape;94;g11d076e7ba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34eba8fc4d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34eba8fc4d_1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https://www.investing.com/indices/volatility-s-p-500</a:t>
            </a:r>
            <a:endParaRPr/>
          </a:p>
        </p:txBody>
      </p:sp>
      <p:sp>
        <p:nvSpPr>
          <p:cNvPr id="111" name="Google Shape;111;g134eba8fc4d_1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32941422b1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132941422b1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Data from TCSC</a:t>
            </a:r>
            <a:endParaRPr/>
          </a:p>
        </p:txBody>
      </p:sp>
      <p:sp>
        <p:nvSpPr>
          <p:cNvPr id="118" name="Google Shape;118;g132941422b1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fiipro</a:t>
            </a:r>
            <a:endParaRPr/>
          </a:p>
        </p:txBody>
      </p:sp>
      <p:sp>
        <p:nvSpPr>
          <p:cNvPr id="126" name="Google Shape;126;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4364342eb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14364342eb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900">
              <a:highlight>
                <a:srgbClr val="FFFFFF"/>
              </a:highlight>
              <a:latin typeface="Arial"/>
              <a:ea typeface="Arial"/>
              <a:cs typeface="Arial"/>
              <a:sym typeface="Arial"/>
            </a:endParaRPr>
          </a:p>
        </p:txBody>
      </p:sp>
      <p:sp>
        <p:nvSpPr>
          <p:cNvPr id="136" name="Google Shape;136;g14364342eb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Ms Thy</a:t>
            </a:r>
            <a:endParaRPr/>
          </a:p>
        </p:txBody>
      </p:sp>
      <p:sp>
        <p:nvSpPr>
          <p:cNvPr id="151" name="Google Shape;151;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
        <p:cNvGrpSpPr/>
        <p:nvPr/>
      </p:nvGrpSpPr>
      <p:grpSpPr>
        <a:xfrm>
          <a:off x="0" y="0"/>
          <a:ext cx="0" cy="0"/>
          <a:chOff x="0" y="0"/>
          <a:chExt cx="0" cy="0"/>
        </a:xfrm>
      </p:grpSpPr>
      <p:sp>
        <p:nvSpPr>
          <p:cNvPr id="13" name="Google Shape;1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Google Shape;75;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Google Shape;1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3" name="Google Shape;2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9" name="Google Shape;2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2" name="Google Shape;42;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4" name="Google Shape;44;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 name="Google Shape;56;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7" name="Google Shape;5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24"/>
          <p:cNvSpPr>
            <a:spLocks noGrp="1"/>
          </p:cNvSpPr>
          <p:nvPr>
            <p:ph type="pic" idx="2"/>
          </p:nvPr>
        </p:nvSpPr>
        <p:spPr>
          <a:xfrm>
            <a:off x="5183188" y="987425"/>
            <a:ext cx="6172200" cy="4873625"/>
          </a:xfrm>
          <a:prstGeom prst="rect">
            <a:avLst/>
          </a:prstGeom>
          <a:noFill/>
          <a:ln>
            <a:noFill/>
          </a:ln>
        </p:spPr>
      </p:sp>
      <p:sp>
        <p:nvSpPr>
          <p:cNvPr id="63" name="Google Shape;63;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4" name="Google Shape;6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5"/>
          <p:cNvPicPr preferRelativeResize="0"/>
          <p:nvPr/>
        </p:nvPicPr>
        <p:blipFill rotWithShape="1">
          <a:blip r:embed="rId12">
            <a:alphaModFix/>
          </a:blip>
          <a:srcRect/>
          <a:stretch/>
        </p:blipFill>
        <p:spPr>
          <a:xfrm>
            <a:off x="194032" y="0"/>
            <a:ext cx="11997968" cy="804742"/>
          </a:xfrm>
          <a:prstGeom prst="rect">
            <a:avLst/>
          </a:prstGeom>
          <a:noFill/>
          <a:ln>
            <a:noFill/>
          </a:ln>
        </p:spPr>
      </p:pic>
      <p:pic>
        <p:nvPicPr>
          <p:cNvPr id="11" name="Google Shape;11;p15"/>
          <p:cNvPicPr preferRelativeResize="0"/>
          <p:nvPr/>
        </p:nvPicPr>
        <p:blipFill rotWithShape="1">
          <a:blip r:embed="rId13">
            <a:alphaModFix/>
          </a:blip>
          <a:srcRect/>
          <a:stretch/>
        </p:blipFill>
        <p:spPr>
          <a:xfrm>
            <a:off x="0" y="6424341"/>
            <a:ext cx="12192000" cy="4336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flipH="1">
            <a:off x="7" y="-801"/>
            <a:ext cx="7268100" cy="6858000"/>
          </a:xfrm>
          <a:prstGeom prst="rect">
            <a:avLst/>
          </a:prstGeom>
          <a:solidFill>
            <a:srgbClr val="1F407E"/>
          </a:solid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 name="Google Shape;85;p1"/>
          <p:cNvSpPr txBox="1"/>
          <p:nvPr/>
        </p:nvSpPr>
        <p:spPr>
          <a:xfrm>
            <a:off x="436595" y="1346568"/>
            <a:ext cx="6983700" cy="1369500"/>
          </a:xfrm>
          <a:prstGeom prst="rect">
            <a:avLst/>
          </a:prstGeom>
          <a:noFill/>
          <a:ln>
            <a:noFill/>
          </a:ln>
        </p:spPr>
        <p:txBody>
          <a:bodyPr spcFirstLastPara="1" wrap="square" lIns="45700" tIns="22850" rIns="45700" bIns="22850" anchor="t" anchorCtr="0">
            <a:spAutoFit/>
          </a:bodyPr>
          <a:lstStyle/>
          <a:p>
            <a:pPr marL="0" marR="0" lvl="0" indent="0" algn="ctr" rtl="0">
              <a:spcBef>
                <a:spcPts val="0"/>
              </a:spcBef>
              <a:spcAft>
                <a:spcPts val="0"/>
              </a:spcAft>
              <a:buNone/>
            </a:pPr>
            <a:r>
              <a:rPr lang="en-US" sz="2800" b="1">
                <a:solidFill>
                  <a:srgbClr val="DBDADA"/>
                </a:solidFill>
                <a:latin typeface="Arial"/>
                <a:ea typeface="Arial"/>
                <a:cs typeface="Arial"/>
                <a:sym typeface="Arial"/>
              </a:rPr>
              <a:t>CÔNG TY CỔ PHẦN CHỨNG KHOÁN THÀNH CÔNG</a:t>
            </a:r>
            <a:endParaRPr/>
          </a:p>
          <a:p>
            <a:pPr marL="0" marR="0" lvl="0" indent="0" algn="l" rtl="0">
              <a:spcBef>
                <a:spcPts val="0"/>
              </a:spcBef>
              <a:spcAft>
                <a:spcPts val="0"/>
              </a:spcAft>
              <a:buNone/>
            </a:pPr>
            <a:endParaRPr sz="3000" b="1">
              <a:solidFill>
                <a:srgbClr val="DBDADA"/>
              </a:solidFill>
              <a:latin typeface="Arial"/>
              <a:ea typeface="Arial"/>
              <a:cs typeface="Arial"/>
              <a:sym typeface="Arial"/>
            </a:endParaRPr>
          </a:p>
        </p:txBody>
      </p:sp>
      <p:sp>
        <p:nvSpPr>
          <p:cNvPr id="86" name="Google Shape;86;p1"/>
          <p:cNvSpPr/>
          <p:nvPr/>
        </p:nvSpPr>
        <p:spPr>
          <a:xfrm flipH="1">
            <a:off x="844691" y="4505349"/>
            <a:ext cx="10204200" cy="84900"/>
          </a:xfrm>
          <a:prstGeom prst="rect">
            <a:avLst/>
          </a:prstGeom>
          <a:solidFill>
            <a:srgbClr val="FF0000"/>
          </a:solid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endParaRPr sz="1800">
              <a:solidFill>
                <a:srgbClr val="DBDADA"/>
              </a:solidFill>
              <a:latin typeface="Calibri"/>
              <a:ea typeface="Calibri"/>
              <a:cs typeface="Calibri"/>
              <a:sym typeface="Calibri"/>
            </a:endParaRPr>
          </a:p>
        </p:txBody>
      </p:sp>
      <p:pic>
        <p:nvPicPr>
          <p:cNvPr id="87" name="Google Shape;87;p1"/>
          <p:cNvPicPr preferRelativeResize="0"/>
          <p:nvPr/>
        </p:nvPicPr>
        <p:blipFill rotWithShape="1">
          <a:blip r:embed="rId3">
            <a:alphaModFix/>
          </a:blip>
          <a:srcRect/>
          <a:stretch/>
        </p:blipFill>
        <p:spPr>
          <a:xfrm>
            <a:off x="7268107" y="-3"/>
            <a:ext cx="4923893" cy="6858003"/>
          </a:xfrm>
          <a:prstGeom prst="rect">
            <a:avLst/>
          </a:prstGeom>
          <a:noFill/>
          <a:ln>
            <a:noFill/>
          </a:ln>
        </p:spPr>
      </p:pic>
      <p:pic>
        <p:nvPicPr>
          <p:cNvPr id="88" name="Google Shape;88;p1" descr="A close up of a sign&#10;&#10;Description automatically generated"/>
          <p:cNvPicPr preferRelativeResize="0"/>
          <p:nvPr/>
        </p:nvPicPr>
        <p:blipFill rotWithShape="1">
          <a:blip r:embed="rId4">
            <a:alphaModFix/>
          </a:blip>
          <a:srcRect/>
          <a:stretch/>
        </p:blipFill>
        <p:spPr>
          <a:xfrm>
            <a:off x="284396" y="444183"/>
            <a:ext cx="2076647" cy="482816"/>
          </a:xfrm>
          <a:prstGeom prst="rect">
            <a:avLst/>
          </a:prstGeom>
          <a:noFill/>
          <a:ln>
            <a:noFill/>
          </a:ln>
        </p:spPr>
      </p:pic>
      <p:sp>
        <p:nvSpPr>
          <p:cNvPr id="89" name="Google Shape;89;p1"/>
          <p:cNvSpPr txBox="1"/>
          <p:nvPr/>
        </p:nvSpPr>
        <p:spPr>
          <a:xfrm>
            <a:off x="698991" y="4714564"/>
            <a:ext cx="66453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lt1"/>
                </a:solidFill>
                <a:latin typeface="Arial"/>
                <a:ea typeface="Arial"/>
                <a:cs typeface="Arial"/>
                <a:sym typeface="Arial"/>
              </a:rPr>
              <a:t>TPHCM, NGÀY </a:t>
            </a:r>
            <a:r>
              <a:rPr lang="en-US" sz="1800" dirty="0">
                <a:solidFill>
                  <a:schemeClr val="lt1"/>
                </a:solidFill>
              </a:rPr>
              <a:t>11 </a:t>
            </a:r>
            <a:r>
              <a:rPr lang="en-US" sz="1800" dirty="0">
                <a:solidFill>
                  <a:schemeClr val="lt1"/>
                </a:solidFill>
                <a:latin typeface="Arial"/>
                <a:ea typeface="Arial"/>
                <a:cs typeface="Arial"/>
                <a:sym typeface="Arial"/>
              </a:rPr>
              <a:t>THÁNG </a:t>
            </a:r>
            <a:r>
              <a:rPr lang="en-US" sz="1800" dirty="0">
                <a:solidFill>
                  <a:schemeClr val="lt1"/>
                </a:solidFill>
              </a:rPr>
              <a:t>10</a:t>
            </a:r>
            <a:r>
              <a:rPr lang="en-US" sz="1800" dirty="0">
                <a:solidFill>
                  <a:schemeClr val="lt1"/>
                </a:solidFill>
                <a:latin typeface="Arial"/>
                <a:ea typeface="Arial"/>
                <a:cs typeface="Arial"/>
                <a:sym typeface="Arial"/>
              </a:rPr>
              <a:t> NĂM 2022</a:t>
            </a:r>
            <a:endParaRPr dirty="0"/>
          </a:p>
        </p:txBody>
      </p:sp>
      <p:sp>
        <p:nvSpPr>
          <p:cNvPr id="90" name="Google Shape;90;p1"/>
          <p:cNvSpPr txBox="1"/>
          <p:nvPr/>
        </p:nvSpPr>
        <p:spPr>
          <a:xfrm>
            <a:off x="622892" y="3326219"/>
            <a:ext cx="6645300" cy="1031100"/>
          </a:xfrm>
          <a:prstGeom prst="rect">
            <a:avLst/>
          </a:prstGeom>
          <a:noFill/>
          <a:ln>
            <a:noFill/>
          </a:ln>
        </p:spPr>
        <p:txBody>
          <a:bodyPr spcFirstLastPara="1" wrap="square" lIns="45700" tIns="22850" rIns="45700" bIns="22850" anchor="t" anchorCtr="0">
            <a:spAutoFit/>
          </a:bodyPr>
          <a:lstStyle/>
          <a:p>
            <a:pPr marL="0" marR="0" lvl="0" indent="0" algn="ctr" rtl="0">
              <a:spcBef>
                <a:spcPts val="0"/>
              </a:spcBef>
              <a:spcAft>
                <a:spcPts val="0"/>
              </a:spcAft>
              <a:buNone/>
            </a:pPr>
            <a:r>
              <a:rPr lang="en-US" sz="3200" b="1">
                <a:solidFill>
                  <a:srgbClr val="DBDADA"/>
                </a:solidFill>
                <a:latin typeface="Arial"/>
                <a:ea typeface="Arial"/>
                <a:cs typeface="Arial"/>
                <a:sym typeface="Arial"/>
              </a:rPr>
              <a:t>ĐIỂM TIN THỊ TRƯỜNG</a:t>
            </a:r>
            <a:endParaRPr sz="2800" b="1">
              <a:solidFill>
                <a:srgbClr val="DBDADA"/>
              </a:solidFill>
              <a:latin typeface="Arial"/>
              <a:ea typeface="Arial"/>
              <a:cs typeface="Arial"/>
              <a:sym typeface="Arial"/>
            </a:endParaRPr>
          </a:p>
          <a:p>
            <a:pPr marL="0" marR="0" lvl="0" indent="0" algn="l" rtl="0">
              <a:spcBef>
                <a:spcPts val="0"/>
              </a:spcBef>
              <a:spcAft>
                <a:spcPts val="0"/>
              </a:spcAft>
              <a:buNone/>
            </a:pPr>
            <a:endParaRPr sz="3200" b="1">
              <a:solidFill>
                <a:srgbClr val="DBDADA"/>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11d076e7ba1_0_0"/>
          <p:cNvSpPr txBox="1"/>
          <p:nvPr/>
        </p:nvSpPr>
        <p:spPr>
          <a:xfrm>
            <a:off x="1983545" y="113647"/>
            <a:ext cx="10100700" cy="461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b="1">
                <a:solidFill>
                  <a:srgbClr val="1F407E"/>
                </a:solidFill>
                <a:latin typeface="Arial"/>
                <a:ea typeface="Arial"/>
                <a:cs typeface="Arial"/>
                <a:sym typeface="Arial"/>
              </a:rPr>
              <a:t>TÌNH HÌNH THỊ TRƯỜNG THẾ GIỚI</a:t>
            </a:r>
            <a:endParaRPr/>
          </a:p>
        </p:txBody>
      </p:sp>
      <p:sp>
        <p:nvSpPr>
          <p:cNvPr id="97" name="Google Shape;97;g11d076e7ba1_0_0"/>
          <p:cNvSpPr txBox="1"/>
          <p:nvPr/>
        </p:nvSpPr>
        <p:spPr>
          <a:xfrm>
            <a:off x="474986" y="722708"/>
            <a:ext cx="35160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CHỨNG KHOÁN MỸ</a:t>
            </a:r>
            <a:endParaRPr/>
          </a:p>
        </p:txBody>
      </p:sp>
      <p:sp>
        <p:nvSpPr>
          <p:cNvPr id="98" name="Google Shape;98;g11d076e7ba1_0_0"/>
          <p:cNvSpPr txBox="1"/>
          <p:nvPr/>
        </p:nvSpPr>
        <p:spPr>
          <a:xfrm>
            <a:off x="4338010" y="715983"/>
            <a:ext cx="35160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CHỨNG KHOÁN CHÂU ÂU</a:t>
            </a:r>
            <a:endParaRPr/>
          </a:p>
        </p:txBody>
      </p:sp>
      <p:sp>
        <p:nvSpPr>
          <p:cNvPr id="99" name="Google Shape;99;g11d076e7ba1_0_0"/>
          <p:cNvSpPr txBox="1"/>
          <p:nvPr/>
        </p:nvSpPr>
        <p:spPr>
          <a:xfrm>
            <a:off x="8480977" y="686274"/>
            <a:ext cx="35160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CHỨNG KHOÁN CHÂU Á</a:t>
            </a:r>
            <a:endParaRPr/>
          </a:p>
        </p:txBody>
      </p:sp>
      <p:sp>
        <p:nvSpPr>
          <p:cNvPr id="100" name="Google Shape;100;g11d076e7ba1_0_0"/>
          <p:cNvSpPr txBox="1"/>
          <p:nvPr/>
        </p:nvSpPr>
        <p:spPr>
          <a:xfrm>
            <a:off x="474984" y="3200123"/>
            <a:ext cx="35160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THỊ TRƯỜNG CRYPTO</a:t>
            </a:r>
            <a:endParaRPr/>
          </a:p>
        </p:txBody>
      </p:sp>
      <p:sp>
        <p:nvSpPr>
          <p:cNvPr id="101" name="Google Shape;101;g11d076e7ba1_0_0"/>
          <p:cNvSpPr txBox="1"/>
          <p:nvPr/>
        </p:nvSpPr>
        <p:spPr>
          <a:xfrm>
            <a:off x="6141246" y="3272263"/>
            <a:ext cx="35160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GIÁ HÀNG HÓA</a:t>
            </a:r>
            <a:endParaRPr/>
          </a:p>
        </p:txBody>
      </p:sp>
      <p:pic>
        <p:nvPicPr>
          <p:cNvPr id="102" name="Google Shape;102;g11d076e7ba1_0_0"/>
          <p:cNvPicPr preferRelativeResize="0"/>
          <p:nvPr/>
        </p:nvPicPr>
        <p:blipFill rotWithShape="1">
          <a:blip r:embed="rId3">
            <a:alphaModFix/>
          </a:blip>
          <a:srcRect l="103460" t="45410" r="-103460" b="-45410"/>
          <a:stretch/>
        </p:blipFill>
        <p:spPr>
          <a:xfrm>
            <a:off x="4243388" y="2157413"/>
            <a:ext cx="3705225" cy="2390775"/>
          </a:xfrm>
          <a:prstGeom prst="rect">
            <a:avLst/>
          </a:prstGeom>
          <a:noFill/>
          <a:ln>
            <a:noFill/>
          </a:ln>
        </p:spPr>
      </p:pic>
      <p:pic>
        <p:nvPicPr>
          <p:cNvPr id="103" name="Google Shape;103;g11d076e7ba1_0_0"/>
          <p:cNvPicPr preferRelativeResize="0"/>
          <p:nvPr/>
        </p:nvPicPr>
        <p:blipFill>
          <a:blip r:embed="rId4">
            <a:alphaModFix/>
          </a:blip>
          <a:stretch>
            <a:fillRect/>
          </a:stretch>
        </p:blipFill>
        <p:spPr>
          <a:xfrm>
            <a:off x="4243400" y="1168575"/>
            <a:ext cx="3867150" cy="1990700"/>
          </a:xfrm>
          <a:prstGeom prst="rect">
            <a:avLst/>
          </a:prstGeom>
          <a:noFill/>
          <a:ln>
            <a:noFill/>
          </a:ln>
        </p:spPr>
      </p:pic>
      <p:pic>
        <p:nvPicPr>
          <p:cNvPr id="104" name="Google Shape;104;g11d076e7ba1_0_0"/>
          <p:cNvPicPr preferRelativeResize="0"/>
          <p:nvPr/>
        </p:nvPicPr>
        <p:blipFill>
          <a:blip r:embed="rId5">
            <a:alphaModFix/>
          </a:blip>
          <a:stretch>
            <a:fillRect/>
          </a:stretch>
        </p:blipFill>
        <p:spPr>
          <a:xfrm>
            <a:off x="8262950" y="1168575"/>
            <a:ext cx="3645399" cy="2030100"/>
          </a:xfrm>
          <a:prstGeom prst="rect">
            <a:avLst/>
          </a:prstGeom>
          <a:noFill/>
          <a:ln>
            <a:noFill/>
          </a:ln>
        </p:spPr>
      </p:pic>
      <p:pic>
        <p:nvPicPr>
          <p:cNvPr id="105" name="Google Shape;105;g11d076e7ba1_0_0"/>
          <p:cNvPicPr preferRelativeResize="0"/>
          <p:nvPr/>
        </p:nvPicPr>
        <p:blipFill>
          <a:blip r:embed="rId6">
            <a:alphaModFix/>
          </a:blip>
          <a:stretch>
            <a:fillRect/>
          </a:stretch>
        </p:blipFill>
        <p:spPr>
          <a:xfrm>
            <a:off x="338400" y="3739725"/>
            <a:ext cx="3867151" cy="2535200"/>
          </a:xfrm>
          <a:prstGeom prst="rect">
            <a:avLst/>
          </a:prstGeom>
          <a:noFill/>
          <a:ln>
            <a:noFill/>
          </a:ln>
        </p:spPr>
      </p:pic>
      <p:pic>
        <p:nvPicPr>
          <p:cNvPr id="106" name="Google Shape;106;g11d076e7ba1_0_0"/>
          <p:cNvPicPr preferRelativeResize="0"/>
          <p:nvPr/>
        </p:nvPicPr>
        <p:blipFill>
          <a:blip r:embed="rId7">
            <a:alphaModFix/>
          </a:blip>
          <a:stretch>
            <a:fillRect/>
          </a:stretch>
        </p:blipFill>
        <p:spPr>
          <a:xfrm>
            <a:off x="4338000" y="3754575"/>
            <a:ext cx="7658974" cy="2520351"/>
          </a:xfrm>
          <a:prstGeom prst="rect">
            <a:avLst/>
          </a:prstGeom>
          <a:noFill/>
          <a:ln>
            <a:noFill/>
          </a:ln>
        </p:spPr>
      </p:pic>
      <p:pic>
        <p:nvPicPr>
          <p:cNvPr id="107" name="Google Shape;107;g11d076e7ba1_0_0"/>
          <p:cNvPicPr preferRelativeResize="0"/>
          <p:nvPr/>
        </p:nvPicPr>
        <p:blipFill>
          <a:blip r:embed="rId8">
            <a:alphaModFix/>
          </a:blip>
          <a:stretch>
            <a:fillRect/>
          </a:stretch>
        </p:blipFill>
        <p:spPr>
          <a:xfrm>
            <a:off x="152400" y="1168575"/>
            <a:ext cx="3935800" cy="1990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134eba8fc4d_1_8"/>
          <p:cNvSpPr txBox="1"/>
          <p:nvPr/>
        </p:nvSpPr>
        <p:spPr>
          <a:xfrm>
            <a:off x="1983545" y="113647"/>
            <a:ext cx="10100700" cy="461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b="1">
                <a:solidFill>
                  <a:srgbClr val="1F407E"/>
                </a:solidFill>
                <a:latin typeface="Arial"/>
                <a:ea typeface="Arial"/>
                <a:cs typeface="Arial"/>
                <a:sym typeface="Arial"/>
              </a:rPr>
              <a:t>TÌNH HÌNH THỊ TRƯỜNG THẾ GIỚI</a:t>
            </a:r>
            <a:endParaRPr/>
          </a:p>
        </p:txBody>
      </p:sp>
      <p:pic>
        <p:nvPicPr>
          <p:cNvPr id="114" name="Google Shape;114;g134eba8fc4d_1_8"/>
          <p:cNvPicPr preferRelativeResize="0"/>
          <p:nvPr/>
        </p:nvPicPr>
        <p:blipFill>
          <a:blip r:embed="rId3">
            <a:alphaModFix/>
          </a:blip>
          <a:stretch>
            <a:fillRect/>
          </a:stretch>
        </p:blipFill>
        <p:spPr>
          <a:xfrm>
            <a:off x="497425" y="943425"/>
            <a:ext cx="11150299" cy="53098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32941422b1_0_5"/>
          <p:cNvSpPr txBox="1"/>
          <p:nvPr/>
        </p:nvSpPr>
        <p:spPr>
          <a:xfrm>
            <a:off x="1983545" y="113647"/>
            <a:ext cx="10100700" cy="461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b="1">
                <a:solidFill>
                  <a:srgbClr val="1F407E"/>
                </a:solidFill>
                <a:latin typeface="Arial"/>
                <a:ea typeface="Arial"/>
                <a:cs typeface="Arial"/>
                <a:sym typeface="Arial"/>
              </a:rPr>
              <a:t>TÌNH HÌNH THỊ TRƯỜNG VIỆT NAM</a:t>
            </a:r>
            <a:endParaRPr/>
          </a:p>
        </p:txBody>
      </p:sp>
      <p:sp>
        <p:nvSpPr>
          <p:cNvPr id="121" name="Google Shape;121;g132941422b1_0_5"/>
          <p:cNvSpPr txBox="1"/>
          <p:nvPr/>
        </p:nvSpPr>
        <p:spPr>
          <a:xfrm>
            <a:off x="511628" y="843838"/>
            <a:ext cx="6814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ĐỘ RỘNG THỊ TRƯỜNG - MARKET BREADTH </a:t>
            </a:r>
            <a:endParaRPr/>
          </a:p>
        </p:txBody>
      </p:sp>
      <p:pic>
        <p:nvPicPr>
          <p:cNvPr id="122" name="Google Shape;122;g132941422b1_0_5"/>
          <p:cNvPicPr preferRelativeResize="0"/>
          <p:nvPr/>
        </p:nvPicPr>
        <p:blipFill>
          <a:blip r:embed="rId3">
            <a:alphaModFix/>
          </a:blip>
          <a:stretch>
            <a:fillRect/>
          </a:stretch>
        </p:blipFill>
        <p:spPr>
          <a:xfrm>
            <a:off x="76200" y="1757963"/>
            <a:ext cx="11887201" cy="29901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8"/>
          <p:cNvSpPr txBox="1"/>
          <p:nvPr/>
        </p:nvSpPr>
        <p:spPr>
          <a:xfrm>
            <a:off x="1983545" y="113647"/>
            <a:ext cx="10100700" cy="461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b="1">
                <a:solidFill>
                  <a:srgbClr val="1F407E"/>
                </a:solidFill>
                <a:latin typeface="Arial"/>
                <a:ea typeface="Arial"/>
                <a:cs typeface="Arial"/>
                <a:sym typeface="Arial"/>
              </a:rPr>
              <a:t>TÌNH HÌNH THỊ TRƯỜNG VIỆT NAM</a:t>
            </a:r>
            <a:endParaRPr/>
          </a:p>
        </p:txBody>
      </p:sp>
      <p:sp>
        <p:nvSpPr>
          <p:cNvPr id="129" name="Google Shape;129;p8"/>
          <p:cNvSpPr txBox="1"/>
          <p:nvPr/>
        </p:nvSpPr>
        <p:spPr>
          <a:xfrm>
            <a:off x="152398" y="781525"/>
            <a:ext cx="6514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MUA BÁN RÒNG NƯỚC NGOÀI </a:t>
            </a:r>
            <a:r>
              <a:rPr lang="en-US" sz="1800" b="1">
                <a:solidFill>
                  <a:schemeClr val="dk1"/>
                </a:solidFill>
              </a:rPr>
              <a:t>(mua ròng 572 tỷ)</a:t>
            </a:r>
            <a:endParaRPr/>
          </a:p>
        </p:txBody>
      </p:sp>
      <p:sp>
        <p:nvSpPr>
          <p:cNvPr id="130" name="Google Shape;130;p8"/>
          <p:cNvSpPr txBox="1"/>
          <p:nvPr/>
        </p:nvSpPr>
        <p:spPr>
          <a:xfrm>
            <a:off x="152400" y="3873175"/>
            <a:ext cx="36918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MUA BÁN RÒNG </a:t>
            </a:r>
            <a:r>
              <a:rPr lang="en-US" sz="1800" b="1">
                <a:solidFill>
                  <a:schemeClr val="dk1"/>
                </a:solidFill>
              </a:rPr>
              <a:t>TỰ DOANH (bán ròng 650 tỷ)</a:t>
            </a:r>
            <a:endParaRPr sz="1800" b="1">
              <a:solidFill>
                <a:schemeClr val="dk1"/>
              </a:solidFill>
            </a:endParaRPr>
          </a:p>
        </p:txBody>
      </p:sp>
      <p:pic>
        <p:nvPicPr>
          <p:cNvPr id="131" name="Google Shape;131;p8"/>
          <p:cNvPicPr preferRelativeResize="0"/>
          <p:nvPr/>
        </p:nvPicPr>
        <p:blipFill>
          <a:blip r:embed="rId3">
            <a:alphaModFix/>
          </a:blip>
          <a:stretch>
            <a:fillRect/>
          </a:stretch>
        </p:blipFill>
        <p:spPr>
          <a:xfrm>
            <a:off x="152400" y="1303225"/>
            <a:ext cx="10455127" cy="2071350"/>
          </a:xfrm>
          <a:prstGeom prst="rect">
            <a:avLst/>
          </a:prstGeom>
          <a:noFill/>
          <a:ln>
            <a:noFill/>
          </a:ln>
        </p:spPr>
      </p:pic>
      <p:pic>
        <p:nvPicPr>
          <p:cNvPr id="132" name="Google Shape;132;p8"/>
          <p:cNvPicPr preferRelativeResize="0"/>
          <p:nvPr/>
        </p:nvPicPr>
        <p:blipFill>
          <a:blip r:embed="rId4">
            <a:alphaModFix/>
          </a:blip>
          <a:stretch>
            <a:fillRect/>
          </a:stretch>
        </p:blipFill>
        <p:spPr>
          <a:xfrm>
            <a:off x="3996600" y="3526975"/>
            <a:ext cx="7989775" cy="288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14364342ebc_0_0"/>
          <p:cNvSpPr txBox="1"/>
          <p:nvPr/>
        </p:nvSpPr>
        <p:spPr>
          <a:xfrm>
            <a:off x="2070770" y="234622"/>
            <a:ext cx="10100700" cy="461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b="1">
                <a:solidFill>
                  <a:srgbClr val="1F407E"/>
                </a:solidFill>
              </a:rPr>
              <a:t>TIN TỨC THỊ TRƯỜNG</a:t>
            </a:r>
            <a:endParaRPr sz="1500"/>
          </a:p>
        </p:txBody>
      </p:sp>
      <p:sp>
        <p:nvSpPr>
          <p:cNvPr id="139" name="Google Shape;139;g14364342ebc_0_0"/>
          <p:cNvSpPr txBox="1"/>
          <p:nvPr/>
        </p:nvSpPr>
        <p:spPr>
          <a:xfrm>
            <a:off x="170400" y="753025"/>
            <a:ext cx="7173600" cy="57630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0" rIns="91425" bIns="0" anchor="t" anchorCtr="0">
            <a:noAutofit/>
          </a:bodyPr>
          <a:lstStyle/>
          <a:p>
            <a:pPr marL="0" lvl="0" indent="0" algn="just" rtl="0">
              <a:lnSpc>
                <a:spcPct val="115000"/>
              </a:lnSpc>
              <a:spcBef>
                <a:spcPts val="0"/>
              </a:spcBef>
              <a:spcAft>
                <a:spcPts val="0"/>
              </a:spcAft>
              <a:buNone/>
            </a:pPr>
            <a:r>
              <a:rPr lang="en-US" sz="1800" b="1">
                <a:solidFill>
                  <a:schemeClr val="lt1"/>
                </a:solidFill>
                <a:highlight>
                  <a:srgbClr val="1C4587"/>
                </a:highlight>
              </a:rPr>
              <a:t>THẾ GIỚI</a:t>
            </a:r>
            <a:endParaRPr sz="1800" b="1">
              <a:solidFill>
                <a:schemeClr val="dk1"/>
              </a:solidFill>
            </a:endParaRPr>
          </a:p>
          <a:p>
            <a:pPr marL="457200" lvl="0" indent="-323850" algn="just" rtl="0">
              <a:lnSpc>
                <a:spcPct val="150000"/>
              </a:lnSpc>
              <a:spcBef>
                <a:spcPts val="0"/>
              </a:spcBef>
              <a:spcAft>
                <a:spcPts val="0"/>
              </a:spcAft>
              <a:buClr>
                <a:srgbClr val="050505"/>
              </a:buClr>
              <a:buSzPts val="1500"/>
              <a:buChar char="●"/>
            </a:pPr>
            <a:r>
              <a:rPr lang="en-US" sz="1500" b="1">
                <a:solidFill>
                  <a:schemeClr val="dk1"/>
                </a:solidFill>
                <a:highlight>
                  <a:srgbClr val="FFFFFF"/>
                </a:highlight>
              </a:rPr>
              <a:t>Trung Quốc tăng cho vay khẩn cấp, cạnh tranh ngôi chủ nợ lớn trên thế giới với IMF</a:t>
            </a:r>
            <a:endParaRPr sz="1500" b="1">
              <a:solidFill>
                <a:schemeClr val="dk1"/>
              </a:solidFill>
              <a:highlight>
                <a:srgbClr val="FFFFFF"/>
              </a:highlight>
            </a:endParaRPr>
          </a:p>
          <a:p>
            <a:pPr marL="457200" lvl="0" indent="-323850" algn="just" rtl="0">
              <a:lnSpc>
                <a:spcPct val="150000"/>
              </a:lnSpc>
              <a:spcBef>
                <a:spcPts val="0"/>
              </a:spcBef>
              <a:spcAft>
                <a:spcPts val="0"/>
              </a:spcAft>
              <a:buClr>
                <a:srgbClr val="050505"/>
              </a:buClr>
              <a:buSzPts val="1500"/>
              <a:buChar char="●"/>
            </a:pPr>
            <a:r>
              <a:rPr lang="en-US" sz="1500" b="1">
                <a:solidFill>
                  <a:schemeClr val="dk1"/>
                </a:solidFill>
                <a:highlight>
                  <a:srgbClr val="FFFFFF"/>
                </a:highlight>
              </a:rPr>
              <a:t>Lạm phát ở Argentina có thể vượt 100%</a:t>
            </a:r>
            <a:endParaRPr sz="1500" b="1">
              <a:solidFill>
                <a:schemeClr val="dk1"/>
              </a:solidFill>
              <a:highlight>
                <a:srgbClr val="FFFFFF"/>
              </a:highlight>
            </a:endParaRPr>
          </a:p>
          <a:p>
            <a:pPr marL="457200" lvl="0" indent="-323850" algn="just" rtl="0">
              <a:lnSpc>
                <a:spcPct val="150000"/>
              </a:lnSpc>
              <a:spcBef>
                <a:spcPts val="0"/>
              </a:spcBef>
              <a:spcAft>
                <a:spcPts val="0"/>
              </a:spcAft>
              <a:buClr>
                <a:srgbClr val="050505"/>
              </a:buClr>
              <a:buSzPts val="1500"/>
              <a:buChar char="●"/>
            </a:pPr>
            <a:r>
              <a:rPr lang="en-US" sz="1500" b="1">
                <a:solidFill>
                  <a:schemeClr val="dk1"/>
                </a:solidFill>
                <a:highlight>
                  <a:srgbClr val="FFFFFF"/>
                </a:highlight>
              </a:rPr>
              <a:t>83 tỷ USD chảy khỏi thị trường trái phiếu Trung Quốc</a:t>
            </a:r>
            <a:endParaRPr sz="1500" b="1">
              <a:solidFill>
                <a:schemeClr val="dk1"/>
              </a:solidFill>
              <a:highlight>
                <a:srgbClr val="FFFFFF"/>
              </a:highlight>
            </a:endParaRPr>
          </a:p>
          <a:p>
            <a:pPr marL="457200" lvl="0" indent="-323850" algn="just" rtl="0">
              <a:lnSpc>
                <a:spcPct val="150000"/>
              </a:lnSpc>
              <a:spcBef>
                <a:spcPts val="0"/>
              </a:spcBef>
              <a:spcAft>
                <a:spcPts val="0"/>
              </a:spcAft>
              <a:buClr>
                <a:srgbClr val="050505"/>
              </a:buClr>
              <a:buSzPts val="1500"/>
              <a:buChar char="●"/>
            </a:pPr>
            <a:r>
              <a:rPr lang="en-US" sz="1500" b="1">
                <a:solidFill>
                  <a:schemeClr val="dk1"/>
                </a:solidFill>
                <a:highlight>
                  <a:srgbClr val="FFFFFF"/>
                </a:highlight>
              </a:rPr>
              <a:t>NHTW Anh tăng quy mô mua trái phiếu Chính phủ, tung cơ chế mới để hỗ trợ thanh khoản.</a:t>
            </a:r>
            <a:endParaRPr sz="1500" b="1">
              <a:solidFill>
                <a:srgbClr val="333333"/>
              </a:solidFill>
              <a:highlight>
                <a:srgbClr val="FFFFFF"/>
              </a:highlight>
            </a:endParaRPr>
          </a:p>
          <a:p>
            <a:pPr marL="0" lvl="0" indent="0" algn="just" rtl="0">
              <a:lnSpc>
                <a:spcPct val="115000"/>
              </a:lnSpc>
              <a:spcBef>
                <a:spcPts val="0"/>
              </a:spcBef>
              <a:spcAft>
                <a:spcPts val="0"/>
              </a:spcAft>
              <a:buNone/>
            </a:pPr>
            <a:r>
              <a:rPr lang="en-US" sz="1800" b="1">
                <a:solidFill>
                  <a:schemeClr val="lt1"/>
                </a:solidFill>
                <a:highlight>
                  <a:srgbClr val="1F407E"/>
                </a:highlight>
              </a:rPr>
              <a:t>TRONG NƯỚC</a:t>
            </a:r>
            <a:endParaRPr sz="1800" b="1">
              <a:solidFill>
                <a:srgbClr val="454545"/>
              </a:solidFill>
            </a:endParaRPr>
          </a:p>
          <a:p>
            <a:pPr marL="457200" lvl="0" indent="-336550" algn="l" rtl="0">
              <a:lnSpc>
                <a:spcPct val="150000"/>
              </a:lnSpc>
              <a:spcBef>
                <a:spcPts val="1200"/>
              </a:spcBef>
              <a:spcAft>
                <a:spcPts val="0"/>
              </a:spcAft>
              <a:buClr>
                <a:schemeClr val="dk1"/>
              </a:buClr>
              <a:buSzPts val="1700"/>
              <a:buChar char="●"/>
            </a:pPr>
            <a:r>
              <a:rPr lang="en-US" sz="1500" b="1">
                <a:solidFill>
                  <a:schemeClr val="dk1"/>
                </a:solidFill>
              </a:rPr>
              <a:t>Bất động sản cuối năm 2022: Khó tăng giá, thanh khoản tiếp tục căng thẳng	. </a:t>
            </a:r>
            <a:endParaRPr sz="1500" b="1">
              <a:solidFill>
                <a:schemeClr val="dk1"/>
              </a:solidFill>
            </a:endParaRPr>
          </a:p>
          <a:p>
            <a:pPr marL="457200" lvl="0" indent="-336550" algn="l" rtl="0">
              <a:lnSpc>
                <a:spcPct val="150000"/>
              </a:lnSpc>
              <a:spcBef>
                <a:spcPts val="0"/>
              </a:spcBef>
              <a:spcAft>
                <a:spcPts val="0"/>
              </a:spcAft>
              <a:buClr>
                <a:schemeClr val="dk1"/>
              </a:buClr>
              <a:buSzPts val="1700"/>
              <a:buChar char="●"/>
            </a:pPr>
            <a:r>
              <a:rPr lang="en-US" sz="1500" b="1">
                <a:solidFill>
                  <a:schemeClr val="dk1"/>
                </a:solidFill>
              </a:rPr>
              <a:t>Nikkei: Nhiều doanh nghiệp bán lẻ nước ngoài ráo riết mở rộng tại Việt Nam</a:t>
            </a:r>
            <a:endParaRPr sz="1500" b="1">
              <a:solidFill>
                <a:schemeClr val="dk1"/>
              </a:solidFill>
            </a:endParaRPr>
          </a:p>
          <a:p>
            <a:pPr marL="457200" lvl="0" indent="-336550" algn="l" rtl="0">
              <a:lnSpc>
                <a:spcPct val="150000"/>
              </a:lnSpc>
              <a:spcBef>
                <a:spcPts val="0"/>
              </a:spcBef>
              <a:spcAft>
                <a:spcPts val="0"/>
              </a:spcAft>
              <a:buClr>
                <a:schemeClr val="dk1"/>
              </a:buClr>
              <a:buSzPts val="1700"/>
              <a:buChar char="●"/>
            </a:pPr>
            <a:r>
              <a:rPr lang="en-US" sz="1500" b="1">
                <a:solidFill>
                  <a:schemeClr val="dk1"/>
                </a:solidFill>
              </a:rPr>
              <a:t>Huy động thành công 114,7 nghìn tỷ đồng trái phiếu chính phủ</a:t>
            </a:r>
            <a:endParaRPr sz="1500" b="1">
              <a:solidFill>
                <a:schemeClr val="dk1"/>
              </a:solidFill>
            </a:endParaRPr>
          </a:p>
          <a:p>
            <a:pPr marL="457200" lvl="0" indent="-336550" algn="l" rtl="0">
              <a:lnSpc>
                <a:spcPct val="150000"/>
              </a:lnSpc>
              <a:spcBef>
                <a:spcPts val="0"/>
              </a:spcBef>
              <a:spcAft>
                <a:spcPts val="0"/>
              </a:spcAft>
              <a:buClr>
                <a:schemeClr val="dk1"/>
              </a:buClr>
              <a:buSzPts val="1700"/>
              <a:buChar char="●"/>
            </a:pPr>
            <a:r>
              <a:rPr lang="en-US" sz="1500" b="1">
                <a:solidFill>
                  <a:schemeClr val="dk1"/>
                </a:solidFill>
              </a:rPr>
              <a:t>Dòng vốn Đài Loan đẩy mạnh giải ngân vào chứng khoán Việt Nam khi VN-Index biến động</a:t>
            </a:r>
            <a:endParaRPr sz="1700" b="1">
              <a:solidFill>
                <a:schemeClr val="dk1"/>
              </a:solidFill>
            </a:endParaRPr>
          </a:p>
          <a:p>
            <a:pPr marL="0" lvl="0" indent="0" algn="l" rtl="0">
              <a:lnSpc>
                <a:spcPct val="115000"/>
              </a:lnSpc>
              <a:spcBef>
                <a:spcPts val="1200"/>
              </a:spcBef>
              <a:spcAft>
                <a:spcPts val="0"/>
              </a:spcAft>
              <a:buNone/>
            </a:pPr>
            <a:endParaRPr>
              <a:solidFill>
                <a:srgbClr val="050505"/>
              </a:solidFill>
              <a:highlight>
                <a:srgbClr val="FFFFFF"/>
              </a:highlight>
            </a:endParaRPr>
          </a:p>
          <a:p>
            <a:pPr marL="457200" lvl="0" indent="0" algn="l" rtl="0">
              <a:lnSpc>
                <a:spcPct val="115000"/>
              </a:lnSpc>
              <a:spcBef>
                <a:spcPts val="0"/>
              </a:spcBef>
              <a:spcAft>
                <a:spcPts val="0"/>
              </a:spcAft>
              <a:buNone/>
            </a:pPr>
            <a:endParaRPr sz="1800">
              <a:solidFill>
                <a:srgbClr val="222222"/>
              </a:solidFill>
            </a:endParaRPr>
          </a:p>
          <a:p>
            <a:pPr marL="0" lvl="0" indent="0" algn="l" rtl="0">
              <a:lnSpc>
                <a:spcPct val="115000"/>
              </a:lnSpc>
              <a:spcBef>
                <a:spcPts val="1200"/>
              </a:spcBef>
              <a:spcAft>
                <a:spcPts val="0"/>
              </a:spcAft>
              <a:buNone/>
            </a:pPr>
            <a:endParaRPr sz="1700">
              <a:solidFill>
                <a:srgbClr val="181818"/>
              </a:solidFill>
              <a:highlight>
                <a:srgbClr val="FFFFFF"/>
              </a:highlight>
            </a:endParaRPr>
          </a:p>
          <a:p>
            <a:pPr marL="0" lvl="0" indent="0" algn="l" rtl="0">
              <a:lnSpc>
                <a:spcPct val="115000"/>
              </a:lnSpc>
              <a:spcBef>
                <a:spcPts val="1200"/>
              </a:spcBef>
              <a:spcAft>
                <a:spcPts val="0"/>
              </a:spcAft>
              <a:buNone/>
            </a:pPr>
            <a:endParaRPr sz="1600">
              <a:solidFill>
                <a:schemeClr val="dk1"/>
              </a:solidFill>
            </a:endParaRPr>
          </a:p>
          <a:p>
            <a:pPr marL="457200" marR="0" lvl="0" indent="0" algn="l" rtl="0">
              <a:lnSpc>
                <a:spcPct val="150000"/>
              </a:lnSpc>
              <a:spcBef>
                <a:spcPts val="1200"/>
              </a:spcBef>
              <a:spcAft>
                <a:spcPts val="0"/>
              </a:spcAft>
              <a:buNone/>
            </a:pPr>
            <a:endParaRPr sz="1600">
              <a:solidFill>
                <a:schemeClr val="dk1"/>
              </a:solidFill>
            </a:endParaRPr>
          </a:p>
          <a:p>
            <a:pPr marL="457200" lvl="0" indent="0" algn="l" rtl="0">
              <a:lnSpc>
                <a:spcPct val="121428"/>
              </a:lnSpc>
              <a:spcBef>
                <a:spcPts val="1200"/>
              </a:spcBef>
              <a:spcAft>
                <a:spcPts val="0"/>
              </a:spcAft>
              <a:buNone/>
            </a:pPr>
            <a:endParaRPr sz="1600" b="1">
              <a:solidFill>
                <a:srgbClr val="181818"/>
              </a:solidFill>
            </a:endParaRPr>
          </a:p>
          <a:p>
            <a:pPr marL="457200" lvl="0" indent="0" algn="l" rtl="0">
              <a:lnSpc>
                <a:spcPct val="115000"/>
              </a:lnSpc>
              <a:spcBef>
                <a:spcPts val="900"/>
              </a:spcBef>
              <a:spcAft>
                <a:spcPts val="0"/>
              </a:spcAft>
              <a:buNone/>
            </a:pPr>
            <a:endParaRPr sz="1500" b="1">
              <a:solidFill>
                <a:srgbClr val="454545"/>
              </a:solidFill>
            </a:endParaRPr>
          </a:p>
          <a:p>
            <a:pPr marL="457200" lvl="0" indent="0" algn="l" rtl="0">
              <a:lnSpc>
                <a:spcPct val="140000"/>
              </a:lnSpc>
              <a:spcBef>
                <a:spcPts val="0"/>
              </a:spcBef>
              <a:spcAft>
                <a:spcPts val="0"/>
              </a:spcAft>
              <a:buNone/>
            </a:pPr>
            <a:endParaRPr sz="1300" b="1">
              <a:solidFill>
                <a:srgbClr val="212529"/>
              </a:solidFill>
              <a:highlight>
                <a:srgbClr val="FFFFFF"/>
              </a:highlight>
            </a:endParaRPr>
          </a:p>
          <a:p>
            <a:pPr marL="0" lvl="0" indent="0" algn="just" rtl="0">
              <a:lnSpc>
                <a:spcPct val="150000"/>
              </a:lnSpc>
              <a:spcBef>
                <a:spcPts val="400"/>
              </a:spcBef>
              <a:spcAft>
                <a:spcPts val="0"/>
              </a:spcAft>
              <a:buNone/>
            </a:pPr>
            <a:endParaRPr sz="1300" b="1">
              <a:solidFill>
                <a:srgbClr val="050505"/>
              </a:solidFill>
            </a:endParaRPr>
          </a:p>
          <a:p>
            <a:pPr marL="457200" lvl="0" indent="0" algn="just" rtl="0">
              <a:lnSpc>
                <a:spcPct val="115000"/>
              </a:lnSpc>
              <a:spcBef>
                <a:spcPts val="0"/>
              </a:spcBef>
              <a:spcAft>
                <a:spcPts val="0"/>
              </a:spcAft>
              <a:buNone/>
            </a:pPr>
            <a:endParaRPr sz="1300" b="1">
              <a:solidFill>
                <a:srgbClr val="050505"/>
              </a:solidFill>
            </a:endParaRPr>
          </a:p>
          <a:p>
            <a:pPr marL="457200" lvl="0" indent="0" algn="just" rtl="0">
              <a:lnSpc>
                <a:spcPct val="130000"/>
              </a:lnSpc>
              <a:spcBef>
                <a:spcPts val="300"/>
              </a:spcBef>
              <a:spcAft>
                <a:spcPts val="0"/>
              </a:spcAft>
              <a:buNone/>
            </a:pPr>
            <a:endParaRPr sz="1300">
              <a:solidFill>
                <a:schemeClr val="dk1"/>
              </a:solidFill>
              <a:highlight>
                <a:srgbClr val="FFFFFF"/>
              </a:highlight>
            </a:endParaRPr>
          </a:p>
          <a:p>
            <a:pPr marL="457200" lvl="0" indent="0" algn="just" rtl="0">
              <a:lnSpc>
                <a:spcPct val="130000"/>
              </a:lnSpc>
              <a:spcBef>
                <a:spcPts val="300"/>
              </a:spcBef>
              <a:spcAft>
                <a:spcPts val="0"/>
              </a:spcAft>
              <a:buNone/>
            </a:pPr>
            <a:endParaRPr sz="1300">
              <a:solidFill>
                <a:srgbClr val="050505"/>
              </a:solidFill>
              <a:highlight>
                <a:srgbClr val="FFFFFF"/>
              </a:highlight>
            </a:endParaRPr>
          </a:p>
          <a:p>
            <a:pPr marL="457200" lvl="0" indent="0" algn="just" rtl="0">
              <a:lnSpc>
                <a:spcPct val="156521"/>
              </a:lnSpc>
              <a:spcBef>
                <a:spcPts val="300"/>
              </a:spcBef>
              <a:spcAft>
                <a:spcPts val="0"/>
              </a:spcAft>
              <a:buNone/>
            </a:pPr>
            <a:endParaRPr sz="1300">
              <a:solidFill>
                <a:srgbClr val="303947"/>
              </a:solidFill>
              <a:highlight>
                <a:srgbClr val="F9FAFA"/>
              </a:highlight>
            </a:endParaRPr>
          </a:p>
          <a:p>
            <a:pPr marL="457200" lvl="0" indent="0" algn="just" rtl="0">
              <a:lnSpc>
                <a:spcPct val="115000"/>
              </a:lnSpc>
              <a:spcBef>
                <a:spcPts val="1200"/>
              </a:spcBef>
              <a:spcAft>
                <a:spcPts val="0"/>
              </a:spcAft>
              <a:buNone/>
            </a:pPr>
            <a:endParaRPr sz="1300">
              <a:solidFill>
                <a:srgbClr val="182026"/>
              </a:solidFill>
              <a:highlight>
                <a:schemeClr val="lt1"/>
              </a:highlight>
            </a:endParaRPr>
          </a:p>
          <a:p>
            <a:pPr marL="0" lvl="0" indent="0" algn="just" rtl="0">
              <a:lnSpc>
                <a:spcPct val="150000"/>
              </a:lnSpc>
              <a:spcBef>
                <a:spcPts val="1200"/>
              </a:spcBef>
              <a:spcAft>
                <a:spcPts val="0"/>
              </a:spcAft>
              <a:buNone/>
            </a:pPr>
            <a:endParaRPr sz="1300">
              <a:solidFill>
                <a:srgbClr val="050505"/>
              </a:solidFill>
              <a:highlight>
                <a:schemeClr val="lt1"/>
              </a:highlight>
            </a:endParaRPr>
          </a:p>
          <a:p>
            <a:pPr marL="457200" lvl="0" indent="0" algn="just" rtl="0">
              <a:lnSpc>
                <a:spcPct val="150000"/>
              </a:lnSpc>
              <a:spcBef>
                <a:spcPts val="1200"/>
              </a:spcBef>
              <a:spcAft>
                <a:spcPts val="0"/>
              </a:spcAft>
              <a:buNone/>
            </a:pPr>
            <a:endParaRPr sz="1300">
              <a:solidFill>
                <a:srgbClr val="050505"/>
              </a:solidFill>
              <a:highlight>
                <a:schemeClr val="lt1"/>
              </a:highlight>
            </a:endParaRPr>
          </a:p>
          <a:p>
            <a:pPr marL="457200" lvl="0" indent="0" algn="just" rtl="0">
              <a:lnSpc>
                <a:spcPct val="115000"/>
              </a:lnSpc>
              <a:spcBef>
                <a:spcPts val="1200"/>
              </a:spcBef>
              <a:spcAft>
                <a:spcPts val="0"/>
              </a:spcAft>
              <a:buNone/>
            </a:pPr>
            <a:endParaRPr sz="1300">
              <a:solidFill>
                <a:srgbClr val="17222B"/>
              </a:solidFill>
              <a:highlight>
                <a:srgbClr val="FAFAFA"/>
              </a:highlight>
            </a:endParaRPr>
          </a:p>
          <a:p>
            <a:pPr marL="0" lvl="0" indent="0" algn="just" rtl="0">
              <a:lnSpc>
                <a:spcPct val="115000"/>
              </a:lnSpc>
              <a:spcBef>
                <a:spcPts val="1200"/>
              </a:spcBef>
              <a:spcAft>
                <a:spcPts val="0"/>
              </a:spcAft>
              <a:buNone/>
            </a:pPr>
            <a:endParaRPr sz="1300">
              <a:solidFill>
                <a:schemeClr val="dk1"/>
              </a:solidFill>
            </a:endParaRPr>
          </a:p>
          <a:p>
            <a:pPr marL="457200" lvl="0" indent="0" algn="just" rtl="0">
              <a:lnSpc>
                <a:spcPct val="115000"/>
              </a:lnSpc>
              <a:spcBef>
                <a:spcPts val="1200"/>
              </a:spcBef>
              <a:spcAft>
                <a:spcPts val="0"/>
              </a:spcAft>
              <a:buNone/>
            </a:pPr>
            <a:endParaRPr sz="1300">
              <a:solidFill>
                <a:schemeClr val="dk1"/>
              </a:solidFill>
            </a:endParaRPr>
          </a:p>
          <a:p>
            <a:pPr marL="0" lvl="0" indent="0" algn="just" rtl="0">
              <a:lnSpc>
                <a:spcPct val="115000"/>
              </a:lnSpc>
              <a:spcBef>
                <a:spcPts val="1200"/>
              </a:spcBef>
              <a:spcAft>
                <a:spcPts val="0"/>
              </a:spcAft>
              <a:buNone/>
            </a:pPr>
            <a:endParaRPr sz="1300">
              <a:solidFill>
                <a:schemeClr val="dk1"/>
              </a:solidFill>
            </a:endParaRPr>
          </a:p>
          <a:p>
            <a:pPr marL="457200" lvl="0" indent="0" algn="just" rtl="0">
              <a:lnSpc>
                <a:spcPct val="150000"/>
              </a:lnSpc>
              <a:spcBef>
                <a:spcPts val="1200"/>
              </a:spcBef>
              <a:spcAft>
                <a:spcPts val="0"/>
              </a:spcAft>
              <a:buNone/>
            </a:pPr>
            <a:endParaRPr sz="1300">
              <a:solidFill>
                <a:schemeClr val="dk1"/>
              </a:solidFill>
            </a:endParaRPr>
          </a:p>
          <a:p>
            <a:pPr marL="0" lvl="0" indent="0" algn="just" rtl="0">
              <a:lnSpc>
                <a:spcPct val="100000"/>
              </a:lnSpc>
              <a:spcBef>
                <a:spcPts val="0"/>
              </a:spcBef>
              <a:spcAft>
                <a:spcPts val="0"/>
              </a:spcAft>
              <a:buNone/>
            </a:pPr>
            <a:endParaRPr sz="1300">
              <a:solidFill>
                <a:srgbClr val="181818"/>
              </a:solidFill>
              <a:highlight>
                <a:srgbClr val="FFFFFF"/>
              </a:highlight>
            </a:endParaRPr>
          </a:p>
          <a:p>
            <a:pPr marL="457200" lvl="0" indent="0" algn="just" rtl="0">
              <a:lnSpc>
                <a:spcPct val="115000"/>
              </a:lnSpc>
              <a:spcBef>
                <a:spcPts val="1200"/>
              </a:spcBef>
              <a:spcAft>
                <a:spcPts val="0"/>
              </a:spcAft>
              <a:buNone/>
            </a:pPr>
            <a:endParaRPr sz="1300">
              <a:solidFill>
                <a:srgbClr val="181818"/>
              </a:solidFill>
              <a:highlight>
                <a:srgbClr val="FFFFFF"/>
              </a:highlight>
            </a:endParaRPr>
          </a:p>
          <a:p>
            <a:pPr marL="457200" lvl="0" indent="0" algn="just" rtl="0">
              <a:lnSpc>
                <a:spcPct val="130000"/>
              </a:lnSpc>
              <a:spcBef>
                <a:spcPts val="1200"/>
              </a:spcBef>
              <a:spcAft>
                <a:spcPts val="0"/>
              </a:spcAft>
              <a:buNone/>
            </a:pPr>
            <a:endParaRPr sz="1300">
              <a:solidFill>
                <a:schemeClr val="dk1"/>
              </a:solidFill>
            </a:endParaRPr>
          </a:p>
          <a:p>
            <a:pPr marL="914400" lvl="0" indent="0" algn="just" rtl="0">
              <a:lnSpc>
                <a:spcPct val="115000"/>
              </a:lnSpc>
              <a:spcBef>
                <a:spcPts val="0"/>
              </a:spcBef>
              <a:spcAft>
                <a:spcPts val="0"/>
              </a:spcAft>
              <a:buNone/>
            </a:pPr>
            <a:endParaRPr sz="1300">
              <a:solidFill>
                <a:srgbClr val="1D1E20"/>
              </a:solidFill>
            </a:endParaRPr>
          </a:p>
          <a:p>
            <a:pPr marL="0" lvl="0" indent="0" algn="just" rtl="0">
              <a:lnSpc>
                <a:spcPct val="105882"/>
              </a:lnSpc>
              <a:spcBef>
                <a:spcPts val="300"/>
              </a:spcBef>
              <a:spcAft>
                <a:spcPts val="0"/>
              </a:spcAft>
              <a:buNone/>
            </a:pPr>
            <a:endParaRPr sz="1300">
              <a:solidFill>
                <a:schemeClr val="lt1"/>
              </a:solidFill>
              <a:highlight>
                <a:srgbClr val="783F04"/>
              </a:highlight>
            </a:endParaRPr>
          </a:p>
          <a:p>
            <a:pPr marL="457200" lvl="0" indent="0" algn="just" rtl="0">
              <a:spcBef>
                <a:spcPts val="300"/>
              </a:spcBef>
              <a:spcAft>
                <a:spcPts val="100"/>
              </a:spcAft>
              <a:buNone/>
            </a:pPr>
            <a:endParaRPr sz="1300">
              <a:solidFill>
                <a:schemeClr val="lt1"/>
              </a:solidFill>
              <a:highlight>
                <a:srgbClr val="783F04"/>
              </a:highlight>
            </a:endParaRPr>
          </a:p>
        </p:txBody>
      </p:sp>
      <p:sp>
        <p:nvSpPr>
          <p:cNvPr id="140" name="Google Shape;140;g14364342ebc_0_0"/>
          <p:cNvSpPr txBox="1"/>
          <p:nvPr/>
        </p:nvSpPr>
        <p:spPr>
          <a:xfrm>
            <a:off x="7343850" y="753025"/>
            <a:ext cx="4728000" cy="57630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0" rIns="91425" bIns="0"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n-US" sz="1800" b="1">
                <a:solidFill>
                  <a:srgbClr val="FFFFFF"/>
                </a:solidFill>
                <a:highlight>
                  <a:srgbClr val="1F407E"/>
                </a:highlight>
              </a:rPr>
              <a:t>TIN DOANH NGHIỆP</a:t>
            </a:r>
            <a:r>
              <a:rPr lang="en-US" sz="1800" b="1">
                <a:solidFill>
                  <a:schemeClr val="dk1"/>
                </a:solidFill>
              </a:rPr>
              <a:t> </a:t>
            </a:r>
            <a:endParaRPr sz="1800" b="1">
              <a:solidFill>
                <a:schemeClr val="dk1"/>
              </a:solidFill>
            </a:endParaRPr>
          </a:p>
          <a:p>
            <a:pPr marL="457200" lvl="0" indent="-336550" algn="just" rtl="0">
              <a:lnSpc>
                <a:spcPct val="150000"/>
              </a:lnSpc>
              <a:spcBef>
                <a:spcPts val="0"/>
              </a:spcBef>
              <a:spcAft>
                <a:spcPts val="0"/>
              </a:spcAft>
              <a:buClr>
                <a:schemeClr val="dk1"/>
              </a:buClr>
              <a:buSzPts val="1700"/>
              <a:buChar char="●"/>
            </a:pPr>
            <a:r>
              <a:rPr lang="en-US" sz="1500" b="1">
                <a:solidFill>
                  <a:schemeClr val="dk1"/>
                </a:solidFill>
                <a:highlight>
                  <a:srgbClr val="FFFFFF"/>
                </a:highlight>
              </a:rPr>
              <a:t>STB: LNTT 9 tháng đầu năm của ngân hàng đã đạt 4.440 tỷ đồng, hoàn thành 84,1% kế hoạch, trong đó tỉ trọng thu ngoài lãi là 39,4%.</a:t>
            </a:r>
            <a:endParaRPr sz="1500" b="1">
              <a:solidFill>
                <a:schemeClr val="dk1"/>
              </a:solidFill>
              <a:highlight>
                <a:srgbClr val="FFFFFF"/>
              </a:highlight>
            </a:endParaRPr>
          </a:p>
          <a:p>
            <a:pPr marL="457200" lvl="0" indent="-336550" algn="just" rtl="0">
              <a:lnSpc>
                <a:spcPct val="150000"/>
              </a:lnSpc>
              <a:spcBef>
                <a:spcPts val="0"/>
              </a:spcBef>
              <a:spcAft>
                <a:spcPts val="0"/>
              </a:spcAft>
              <a:buClr>
                <a:schemeClr val="dk1"/>
              </a:buClr>
              <a:buSzPts val="1700"/>
              <a:buChar char="●"/>
            </a:pPr>
            <a:r>
              <a:rPr lang="en-US" sz="1500" b="1">
                <a:solidFill>
                  <a:schemeClr val="dk1"/>
                </a:solidFill>
                <a:highlight>
                  <a:srgbClr val="FFFFFF"/>
                </a:highlight>
              </a:rPr>
              <a:t>BWE: Trích lập các khoản đầu tư, BWE ghi nhận lãi 9 tháng tăng 6% svck</a:t>
            </a:r>
            <a:endParaRPr sz="1500" b="1">
              <a:solidFill>
                <a:schemeClr val="dk1"/>
              </a:solidFill>
              <a:highlight>
                <a:srgbClr val="FFFFFF"/>
              </a:highlight>
            </a:endParaRPr>
          </a:p>
          <a:p>
            <a:pPr marL="457200" lvl="0" indent="-336550" algn="just" rtl="0">
              <a:lnSpc>
                <a:spcPct val="150000"/>
              </a:lnSpc>
              <a:spcBef>
                <a:spcPts val="0"/>
              </a:spcBef>
              <a:spcAft>
                <a:spcPts val="0"/>
              </a:spcAft>
              <a:buClr>
                <a:schemeClr val="dk1"/>
              </a:buClr>
              <a:buSzPts val="1700"/>
              <a:buChar char="●"/>
            </a:pPr>
            <a:r>
              <a:rPr lang="en-US" sz="1500" b="1">
                <a:solidFill>
                  <a:schemeClr val="dk1"/>
                </a:solidFill>
                <a:highlight>
                  <a:srgbClr val="FFFFFF"/>
                </a:highlight>
              </a:rPr>
              <a:t>SHP: chi khoảng 101 tỷ đồng trả cổ tức đợt 2/2021 bằng tiền mặt tỷ lệ 10%</a:t>
            </a:r>
            <a:endParaRPr sz="1500" b="1">
              <a:solidFill>
                <a:schemeClr val="dk1"/>
              </a:solidFill>
              <a:highlight>
                <a:srgbClr val="FFFFFF"/>
              </a:highlight>
            </a:endParaRPr>
          </a:p>
          <a:p>
            <a:pPr marL="457200" lvl="0" indent="-336550" algn="just" rtl="0">
              <a:lnSpc>
                <a:spcPct val="150000"/>
              </a:lnSpc>
              <a:spcBef>
                <a:spcPts val="0"/>
              </a:spcBef>
              <a:spcAft>
                <a:spcPts val="0"/>
              </a:spcAft>
              <a:buClr>
                <a:schemeClr val="dk1"/>
              </a:buClr>
              <a:buSzPts val="1700"/>
              <a:buChar char="●"/>
            </a:pPr>
            <a:r>
              <a:rPr lang="en-US" sz="1500" b="1">
                <a:solidFill>
                  <a:schemeClr val="dk1"/>
                </a:solidFill>
                <a:highlight>
                  <a:srgbClr val="FFFFFF"/>
                </a:highlight>
              </a:rPr>
              <a:t>OIL: PV OIL đã vượt 70% mục tiêu doanh thu năm sau 9 tháng</a:t>
            </a:r>
            <a:endParaRPr sz="1500" b="1">
              <a:solidFill>
                <a:schemeClr val="dk1"/>
              </a:solidFill>
              <a:highlight>
                <a:srgbClr val="FFFFFF"/>
              </a:highlight>
            </a:endParaRPr>
          </a:p>
          <a:p>
            <a:pPr marL="457200" lvl="0" indent="-336550" algn="just" rtl="0">
              <a:lnSpc>
                <a:spcPct val="150000"/>
              </a:lnSpc>
              <a:spcBef>
                <a:spcPts val="0"/>
              </a:spcBef>
              <a:spcAft>
                <a:spcPts val="0"/>
              </a:spcAft>
              <a:buClr>
                <a:schemeClr val="dk1"/>
              </a:buClr>
              <a:buSzPts val="1700"/>
              <a:buChar char="●"/>
            </a:pPr>
            <a:r>
              <a:rPr lang="en-US" sz="1500" b="1">
                <a:solidFill>
                  <a:schemeClr val="dk1"/>
                </a:solidFill>
                <a:highlight>
                  <a:srgbClr val="FFFFFF"/>
                </a:highlight>
              </a:rPr>
              <a:t>HAG: Giá chuối và giá heo chưa đạt kỳ vọng, LNST đạt 894 tỷ đồng, thực hiện được 79% kế hoạch năm.</a:t>
            </a:r>
            <a:endParaRPr sz="1300" b="1">
              <a:solidFill>
                <a:schemeClr val="dk1"/>
              </a:solidFill>
              <a:highlight>
                <a:srgbClr val="FFFFFF"/>
              </a:highlight>
            </a:endParaRPr>
          </a:p>
          <a:p>
            <a:pPr marL="457200" lvl="0" indent="0" algn="l" rtl="0">
              <a:lnSpc>
                <a:spcPct val="115000"/>
              </a:lnSpc>
              <a:spcBef>
                <a:spcPts val="0"/>
              </a:spcBef>
              <a:spcAft>
                <a:spcPts val="0"/>
              </a:spcAft>
              <a:buNone/>
            </a:pPr>
            <a:endParaRPr sz="1800">
              <a:solidFill>
                <a:schemeClr val="dk1"/>
              </a:solidFill>
            </a:endParaRPr>
          </a:p>
          <a:p>
            <a:pPr marL="0" lvl="0" indent="0" algn="l" rtl="0">
              <a:lnSpc>
                <a:spcPct val="115000"/>
              </a:lnSpc>
              <a:spcBef>
                <a:spcPts val="1200"/>
              </a:spcBef>
              <a:spcAft>
                <a:spcPts val="0"/>
              </a:spcAft>
              <a:buNone/>
            </a:pPr>
            <a:endParaRPr sz="1800">
              <a:solidFill>
                <a:schemeClr val="dk1"/>
              </a:solidFill>
            </a:endParaRPr>
          </a:p>
          <a:p>
            <a:pPr marL="0" lvl="0" indent="0" algn="l" rtl="0">
              <a:lnSpc>
                <a:spcPct val="115000"/>
              </a:lnSpc>
              <a:spcBef>
                <a:spcPts val="1200"/>
              </a:spcBef>
              <a:spcAft>
                <a:spcPts val="0"/>
              </a:spcAft>
              <a:buNone/>
            </a:pPr>
            <a:endParaRPr sz="1700">
              <a:solidFill>
                <a:srgbClr val="181818"/>
              </a:solidFill>
              <a:highlight>
                <a:srgbClr val="FFFFFF"/>
              </a:highlight>
            </a:endParaRPr>
          </a:p>
          <a:p>
            <a:pPr marL="0" lvl="0" indent="0" algn="l" rtl="0">
              <a:lnSpc>
                <a:spcPct val="115000"/>
              </a:lnSpc>
              <a:spcBef>
                <a:spcPts val="1200"/>
              </a:spcBef>
              <a:spcAft>
                <a:spcPts val="0"/>
              </a:spcAft>
              <a:buNone/>
            </a:pPr>
            <a:endParaRPr sz="1600">
              <a:solidFill>
                <a:schemeClr val="dk1"/>
              </a:solidFill>
            </a:endParaRPr>
          </a:p>
          <a:p>
            <a:pPr marL="457200" marR="0" lvl="0" indent="0" algn="l" rtl="0">
              <a:lnSpc>
                <a:spcPct val="150000"/>
              </a:lnSpc>
              <a:spcBef>
                <a:spcPts val="1200"/>
              </a:spcBef>
              <a:spcAft>
                <a:spcPts val="0"/>
              </a:spcAft>
              <a:buNone/>
            </a:pPr>
            <a:endParaRPr sz="1600">
              <a:solidFill>
                <a:schemeClr val="dk1"/>
              </a:solidFill>
            </a:endParaRPr>
          </a:p>
          <a:p>
            <a:pPr marL="457200" lvl="0" indent="0" algn="l" rtl="0">
              <a:lnSpc>
                <a:spcPct val="121428"/>
              </a:lnSpc>
              <a:spcBef>
                <a:spcPts val="1200"/>
              </a:spcBef>
              <a:spcAft>
                <a:spcPts val="0"/>
              </a:spcAft>
              <a:buNone/>
            </a:pPr>
            <a:endParaRPr sz="1600" b="1">
              <a:solidFill>
                <a:srgbClr val="181818"/>
              </a:solidFill>
            </a:endParaRPr>
          </a:p>
          <a:p>
            <a:pPr marL="457200" lvl="0" indent="0" algn="l" rtl="0">
              <a:lnSpc>
                <a:spcPct val="115000"/>
              </a:lnSpc>
              <a:spcBef>
                <a:spcPts val="900"/>
              </a:spcBef>
              <a:spcAft>
                <a:spcPts val="0"/>
              </a:spcAft>
              <a:buNone/>
            </a:pPr>
            <a:endParaRPr sz="1500" b="1">
              <a:solidFill>
                <a:srgbClr val="454545"/>
              </a:solidFill>
            </a:endParaRPr>
          </a:p>
          <a:p>
            <a:pPr marL="457200" lvl="0" indent="0" algn="l" rtl="0">
              <a:lnSpc>
                <a:spcPct val="140000"/>
              </a:lnSpc>
              <a:spcBef>
                <a:spcPts val="0"/>
              </a:spcBef>
              <a:spcAft>
                <a:spcPts val="0"/>
              </a:spcAft>
              <a:buNone/>
            </a:pPr>
            <a:endParaRPr sz="1300" b="1">
              <a:solidFill>
                <a:srgbClr val="212529"/>
              </a:solidFill>
              <a:highlight>
                <a:srgbClr val="FFFFFF"/>
              </a:highlight>
            </a:endParaRPr>
          </a:p>
          <a:p>
            <a:pPr marL="0" lvl="0" indent="0" algn="just" rtl="0">
              <a:lnSpc>
                <a:spcPct val="150000"/>
              </a:lnSpc>
              <a:spcBef>
                <a:spcPts val="400"/>
              </a:spcBef>
              <a:spcAft>
                <a:spcPts val="0"/>
              </a:spcAft>
              <a:buNone/>
            </a:pPr>
            <a:endParaRPr sz="1300" b="1">
              <a:solidFill>
                <a:srgbClr val="050505"/>
              </a:solidFill>
            </a:endParaRPr>
          </a:p>
          <a:p>
            <a:pPr marL="457200" lvl="0" indent="0" algn="just" rtl="0">
              <a:lnSpc>
                <a:spcPct val="115000"/>
              </a:lnSpc>
              <a:spcBef>
                <a:spcPts val="0"/>
              </a:spcBef>
              <a:spcAft>
                <a:spcPts val="0"/>
              </a:spcAft>
              <a:buNone/>
            </a:pPr>
            <a:endParaRPr sz="1300" b="1">
              <a:solidFill>
                <a:srgbClr val="050505"/>
              </a:solidFill>
            </a:endParaRPr>
          </a:p>
          <a:p>
            <a:pPr marL="457200" lvl="0" indent="0" algn="just" rtl="0">
              <a:lnSpc>
                <a:spcPct val="130000"/>
              </a:lnSpc>
              <a:spcBef>
                <a:spcPts val="300"/>
              </a:spcBef>
              <a:spcAft>
                <a:spcPts val="0"/>
              </a:spcAft>
              <a:buNone/>
            </a:pPr>
            <a:endParaRPr sz="1300">
              <a:solidFill>
                <a:schemeClr val="dk1"/>
              </a:solidFill>
              <a:highlight>
                <a:srgbClr val="FFFFFF"/>
              </a:highlight>
            </a:endParaRPr>
          </a:p>
          <a:p>
            <a:pPr marL="457200" lvl="0" indent="0" algn="just" rtl="0">
              <a:lnSpc>
                <a:spcPct val="130000"/>
              </a:lnSpc>
              <a:spcBef>
                <a:spcPts val="300"/>
              </a:spcBef>
              <a:spcAft>
                <a:spcPts val="0"/>
              </a:spcAft>
              <a:buNone/>
            </a:pPr>
            <a:endParaRPr sz="1300">
              <a:solidFill>
                <a:srgbClr val="050505"/>
              </a:solidFill>
              <a:highlight>
                <a:srgbClr val="FFFFFF"/>
              </a:highlight>
            </a:endParaRPr>
          </a:p>
          <a:p>
            <a:pPr marL="457200" lvl="0" indent="0" algn="just" rtl="0">
              <a:lnSpc>
                <a:spcPct val="156521"/>
              </a:lnSpc>
              <a:spcBef>
                <a:spcPts val="300"/>
              </a:spcBef>
              <a:spcAft>
                <a:spcPts val="0"/>
              </a:spcAft>
              <a:buNone/>
            </a:pPr>
            <a:endParaRPr sz="1300">
              <a:solidFill>
                <a:srgbClr val="303947"/>
              </a:solidFill>
              <a:highlight>
                <a:srgbClr val="F9FAFA"/>
              </a:highlight>
            </a:endParaRPr>
          </a:p>
          <a:p>
            <a:pPr marL="457200" lvl="0" indent="0" algn="just" rtl="0">
              <a:lnSpc>
                <a:spcPct val="115000"/>
              </a:lnSpc>
              <a:spcBef>
                <a:spcPts val="1200"/>
              </a:spcBef>
              <a:spcAft>
                <a:spcPts val="0"/>
              </a:spcAft>
              <a:buNone/>
            </a:pPr>
            <a:endParaRPr sz="1300">
              <a:solidFill>
                <a:srgbClr val="182026"/>
              </a:solidFill>
              <a:highlight>
                <a:schemeClr val="lt1"/>
              </a:highlight>
            </a:endParaRPr>
          </a:p>
          <a:p>
            <a:pPr marL="0" lvl="0" indent="0" algn="just" rtl="0">
              <a:lnSpc>
                <a:spcPct val="150000"/>
              </a:lnSpc>
              <a:spcBef>
                <a:spcPts val="1200"/>
              </a:spcBef>
              <a:spcAft>
                <a:spcPts val="0"/>
              </a:spcAft>
              <a:buNone/>
            </a:pPr>
            <a:endParaRPr sz="1300">
              <a:solidFill>
                <a:srgbClr val="050505"/>
              </a:solidFill>
              <a:highlight>
                <a:schemeClr val="lt1"/>
              </a:highlight>
            </a:endParaRPr>
          </a:p>
          <a:p>
            <a:pPr marL="457200" lvl="0" indent="0" algn="just" rtl="0">
              <a:lnSpc>
                <a:spcPct val="150000"/>
              </a:lnSpc>
              <a:spcBef>
                <a:spcPts val="1200"/>
              </a:spcBef>
              <a:spcAft>
                <a:spcPts val="0"/>
              </a:spcAft>
              <a:buNone/>
            </a:pPr>
            <a:endParaRPr sz="1300">
              <a:solidFill>
                <a:srgbClr val="050505"/>
              </a:solidFill>
              <a:highlight>
                <a:schemeClr val="lt1"/>
              </a:highlight>
            </a:endParaRPr>
          </a:p>
          <a:p>
            <a:pPr marL="457200" lvl="0" indent="0" algn="just" rtl="0">
              <a:lnSpc>
                <a:spcPct val="115000"/>
              </a:lnSpc>
              <a:spcBef>
                <a:spcPts val="1200"/>
              </a:spcBef>
              <a:spcAft>
                <a:spcPts val="0"/>
              </a:spcAft>
              <a:buNone/>
            </a:pPr>
            <a:endParaRPr sz="1300">
              <a:solidFill>
                <a:srgbClr val="17222B"/>
              </a:solidFill>
              <a:highlight>
                <a:srgbClr val="FAFAFA"/>
              </a:highlight>
            </a:endParaRPr>
          </a:p>
          <a:p>
            <a:pPr marL="0" lvl="0" indent="0" algn="just" rtl="0">
              <a:lnSpc>
                <a:spcPct val="115000"/>
              </a:lnSpc>
              <a:spcBef>
                <a:spcPts val="1200"/>
              </a:spcBef>
              <a:spcAft>
                <a:spcPts val="0"/>
              </a:spcAft>
              <a:buNone/>
            </a:pPr>
            <a:endParaRPr sz="1300">
              <a:solidFill>
                <a:schemeClr val="dk1"/>
              </a:solidFill>
            </a:endParaRPr>
          </a:p>
          <a:p>
            <a:pPr marL="457200" lvl="0" indent="0" algn="just" rtl="0">
              <a:lnSpc>
                <a:spcPct val="115000"/>
              </a:lnSpc>
              <a:spcBef>
                <a:spcPts val="1200"/>
              </a:spcBef>
              <a:spcAft>
                <a:spcPts val="0"/>
              </a:spcAft>
              <a:buNone/>
            </a:pPr>
            <a:endParaRPr sz="1300">
              <a:solidFill>
                <a:schemeClr val="dk1"/>
              </a:solidFill>
            </a:endParaRPr>
          </a:p>
          <a:p>
            <a:pPr marL="0" lvl="0" indent="0" algn="just" rtl="0">
              <a:lnSpc>
                <a:spcPct val="115000"/>
              </a:lnSpc>
              <a:spcBef>
                <a:spcPts val="1200"/>
              </a:spcBef>
              <a:spcAft>
                <a:spcPts val="0"/>
              </a:spcAft>
              <a:buNone/>
            </a:pPr>
            <a:endParaRPr sz="1300">
              <a:solidFill>
                <a:schemeClr val="dk1"/>
              </a:solidFill>
            </a:endParaRPr>
          </a:p>
          <a:p>
            <a:pPr marL="457200" lvl="0" indent="0" algn="just" rtl="0">
              <a:lnSpc>
                <a:spcPct val="150000"/>
              </a:lnSpc>
              <a:spcBef>
                <a:spcPts val="1200"/>
              </a:spcBef>
              <a:spcAft>
                <a:spcPts val="0"/>
              </a:spcAft>
              <a:buNone/>
            </a:pPr>
            <a:endParaRPr sz="1300">
              <a:solidFill>
                <a:schemeClr val="dk1"/>
              </a:solidFill>
            </a:endParaRPr>
          </a:p>
          <a:p>
            <a:pPr marL="0" lvl="0" indent="0" algn="just" rtl="0">
              <a:lnSpc>
                <a:spcPct val="100000"/>
              </a:lnSpc>
              <a:spcBef>
                <a:spcPts val="0"/>
              </a:spcBef>
              <a:spcAft>
                <a:spcPts val="0"/>
              </a:spcAft>
              <a:buNone/>
            </a:pPr>
            <a:endParaRPr sz="1300">
              <a:solidFill>
                <a:srgbClr val="181818"/>
              </a:solidFill>
              <a:highlight>
                <a:srgbClr val="FFFFFF"/>
              </a:highlight>
            </a:endParaRPr>
          </a:p>
          <a:p>
            <a:pPr marL="457200" lvl="0" indent="0" algn="just" rtl="0">
              <a:lnSpc>
                <a:spcPct val="115000"/>
              </a:lnSpc>
              <a:spcBef>
                <a:spcPts val="1200"/>
              </a:spcBef>
              <a:spcAft>
                <a:spcPts val="0"/>
              </a:spcAft>
              <a:buNone/>
            </a:pPr>
            <a:endParaRPr sz="1300">
              <a:solidFill>
                <a:srgbClr val="181818"/>
              </a:solidFill>
              <a:highlight>
                <a:srgbClr val="FFFFFF"/>
              </a:highlight>
            </a:endParaRPr>
          </a:p>
          <a:p>
            <a:pPr marL="457200" lvl="0" indent="0" algn="just" rtl="0">
              <a:lnSpc>
                <a:spcPct val="130000"/>
              </a:lnSpc>
              <a:spcBef>
                <a:spcPts val="1200"/>
              </a:spcBef>
              <a:spcAft>
                <a:spcPts val="0"/>
              </a:spcAft>
              <a:buNone/>
            </a:pPr>
            <a:endParaRPr sz="1300">
              <a:solidFill>
                <a:schemeClr val="dk1"/>
              </a:solidFill>
            </a:endParaRPr>
          </a:p>
          <a:p>
            <a:pPr marL="914400" lvl="0" indent="0" algn="just" rtl="0">
              <a:lnSpc>
                <a:spcPct val="115000"/>
              </a:lnSpc>
              <a:spcBef>
                <a:spcPts val="0"/>
              </a:spcBef>
              <a:spcAft>
                <a:spcPts val="0"/>
              </a:spcAft>
              <a:buNone/>
            </a:pPr>
            <a:endParaRPr sz="1300">
              <a:solidFill>
                <a:srgbClr val="1D1E20"/>
              </a:solidFill>
            </a:endParaRPr>
          </a:p>
          <a:p>
            <a:pPr marL="0" lvl="0" indent="0" algn="just" rtl="0">
              <a:lnSpc>
                <a:spcPct val="105882"/>
              </a:lnSpc>
              <a:spcBef>
                <a:spcPts val="300"/>
              </a:spcBef>
              <a:spcAft>
                <a:spcPts val="0"/>
              </a:spcAft>
              <a:buNone/>
            </a:pPr>
            <a:endParaRPr sz="1300">
              <a:solidFill>
                <a:schemeClr val="lt1"/>
              </a:solidFill>
              <a:highlight>
                <a:srgbClr val="783F04"/>
              </a:highlight>
            </a:endParaRPr>
          </a:p>
          <a:p>
            <a:pPr marL="457200" lvl="0" indent="0" algn="just" rtl="0">
              <a:spcBef>
                <a:spcPts val="300"/>
              </a:spcBef>
              <a:spcAft>
                <a:spcPts val="100"/>
              </a:spcAft>
              <a:buNone/>
            </a:pPr>
            <a:endParaRPr sz="1300">
              <a:solidFill>
                <a:schemeClr val="lt1"/>
              </a:solidFill>
              <a:highlight>
                <a:srgbClr val="783F04"/>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0"/>
          <p:cNvSpPr txBox="1"/>
          <p:nvPr/>
        </p:nvSpPr>
        <p:spPr>
          <a:xfrm>
            <a:off x="14293120" y="3756972"/>
            <a:ext cx="10100700" cy="461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b="1">
                <a:solidFill>
                  <a:srgbClr val="1F407E"/>
                </a:solidFill>
                <a:latin typeface="Arial"/>
                <a:ea typeface="Arial"/>
                <a:cs typeface="Arial"/>
                <a:sym typeface="Arial"/>
              </a:rPr>
              <a:t>TÌNH HÌNH THỊ TRƯỜNG VIỆT NAM</a:t>
            </a:r>
            <a:endParaRPr/>
          </a:p>
        </p:txBody>
      </p:sp>
      <p:sp>
        <p:nvSpPr>
          <p:cNvPr id="154" name="Google Shape;154;p10"/>
          <p:cNvSpPr txBox="1"/>
          <p:nvPr/>
        </p:nvSpPr>
        <p:spPr>
          <a:xfrm>
            <a:off x="7686675" y="1095300"/>
            <a:ext cx="4356000" cy="4815600"/>
          </a:xfrm>
          <a:prstGeom prst="rect">
            <a:avLst/>
          </a:prstGeom>
          <a:solidFill>
            <a:schemeClr val="lt1"/>
          </a:solidFill>
          <a:ln>
            <a:noFill/>
          </a:ln>
        </p:spPr>
        <p:txBody>
          <a:bodyPr spcFirstLastPara="1" wrap="square" lIns="91425" tIns="91425" rIns="91425" bIns="91425" anchor="t" anchorCtr="0">
            <a:spAutoFit/>
          </a:bodyPr>
          <a:lstStyle/>
          <a:p>
            <a:pPr marL="457200" marR="0" lvl="0" indent="-387350" algn="just" rtl="0">
              <a:lnSpc>
                <a:spcPct val="115000"/>
              </a:lnSpc>
              <a:spcBef>
                <a:spcPts val="1200"/>
              </a:spcBef>
              <a:spcAft>
                <a:spcPts val="0"/>
              </a:spcAft>
              <a:buClr>
                <a:srgbClr val="050505"/>
              </a:buClr>
              <a:buSzPts val="2500"/>
              <a:buFont typeface="Calibri"/>
              <a:buChar char="❏"/>
            </a:pPr>
            <a:r>
              <a:rPr lang="en-US" sz="1450">
                <a:solidFill>
                  <a:srgbClr val="001A33"/>
                </a:solidFill>
                <a:highlight>
                  <a:schemeClr val="lt1"/>
                </a:highlight>
                <a:latin typeface="Roboto"/>
                <a:ea typeface="Roboto"/>
                <a:cs typeface="Roboto"/>
                <a:sym typeface="Roboto"/>
              </a:rPr>
              <a:t>Thị trường ghi nhận hồi phục tích cực trên mốc 1030 sau nhiều phiên giảm điểm với thanh khoản có phần thấp hơn so với phiên trước đó.</a:t>
            </a:r>
            <a:endParaRPr sz="1450">
              <a:solidFill>
                <a:srgbClr val="001A33"/>
              </a:solidFill>
              <a:highlight>
                <a:schemeClr val="lt1"/>
              </a:highlight>
              <a:latin typeface="Roboto"/>
              <a:ea typeface="Roboto"/>
              <a:cs typeface="Roboto"/>
              <a:sym typeface="Roboto"/>
            </a:endParaRPr>
          </a:p>
          <a:p>
            <a:pPr marL="457200" marR="0" lvl="0" indent="-387350" algn="just" rtl="0">
              <a:lnSpc>
                <a:spcPct val="115000"/>
              </a:lnSpc>
              <a:spcBef>
                <a:spcPts val="0"/>
              </a:spcBef>
              <a:spcAft>
                <a:spcPts val="0"/>
              </a:spcAft>
              <a:buClr>
                <a:srgbClr val="050505"/>
              </a:buClr>
              <a:buSzPts val="2500"/>
              <a:buFont typeface="Calibri"/>
              <a:buChar char="❏"/>
            </a:pPr>
            <a:r>
              <a:rPr lang="en-US" sz="1450">
                <a:solidFill>
                  <a:srgbClr val="001A33"/>
                </a:solidFill>
                <a:highlight>
                  <a:schemeClr val="lt1"/>
                </a:highlight>
                <a:latin typeface="Roboto"/>
                <a:ea typeface="Roboto"/>
                <a:cs typeface="Roboto"/>
                <a:sym typeface="Roboto"/>
              </a:rPr>
              <a:t>Xét về các chỉ báo kỹ thuật, hiện tại chỉ số vẫn vận động theo dải dưới của BB; chỉ báo MA10&amp;MA20 vẫn cho thấy tín hiệu tiêu cực và MACD vẫn chưa có sự cải thiện, bên cạnh đó miền phân phối của MACD vẫn cho thấy áp lực bán còn tồn tại.</a:t>
            </a:r>
            <a:endParaRPr sz="1450">
              <a:solidFill>
                <a:srgbClr val="001A33"/>
              </a:solidFill>
              <a:highlight>
                <a:schemeClr val="lt1"/>
              </a:highlight>
              <a:latin typeface="Roboto"/>
              <a:ea typeface="Roboto"/>
              <a:cs typeface="Roboto"/>
              <a:sym typeface="Roboto"/>
            </a:endParaRPr>
          </a:p>
          <a:p>
            <a:pPr marL="457200" marR="0" lvl="0" indent="-387350" algn="just" rtl="0">
              <a:lnSpc>
                <a:spcPct val="115000"/>
              </a:lnSpc>
              <a:spcBef>
                <a:spcPts val="0"/>
              </a:spcBef>
              <a:spcAft>
                <a:spcPts val="0"/>
              </a:spcAft>
              <a:buClr>
                <a:srgbClr val="050505"/>
              </a:buClr>
              <a:buSzPts val="2500"/>
              <a:buFont typeface="Calibri"/>
              <a:buChar char="❏"/>
            </a:pPr>
            <a:r>
              <a:rPr lang="en-US" sz="1450">
                <a:solidFill>
                  <a:srgbClr val="001A33"/>
                </a:solidFill>
                <a:highlight>
                  <a:schemeClr val="lt1"/>
                </a:highlight>
                <a:latin typeface="Roboto"/>
                <a:ea typeface="Roboto"/>
                <a:cs typeface="Roboto"/>
                <a:sym typeface="Roboto"/>
              </a:rPr>
              <a:t>Mặc dù thị trường tăng điểm nhưng với việc áp lực bán còn lớn nên tính rủi ro là vẫn còn. Hiện tại, trong kịch bản tốt thì thị trường sẽ trở lại kiểm định mốc 1075 và mốc 1030 sẽ đóng vai trò là mốc hỗ trợ đỡ giá cho thị trường.</a:t>
            </a:r>
            <a:endParaRPr sz="1650">
              <a:solidFill>
                <a:srgbClr val="001A33"/>
              </a:solidFill>
              <a:highlight>
                <a:schemeClr val="lt1"/>
              </a:highlight>
              <a:latin typeface="Roboto"/>
              <a:ea typeface="Roboto"/>
              <a:cs typeface="Roboto"/>
              <a:sym typeface="Roboto"/>
            </a:endParaRPr>
          </a:p>
        </p:txBody>
      </p:sp>
      <p:sp>
        <p:nvSpPr>
          <p:cNvPr id="155" name="Google Shape;155;p10"/>
          <p:cNvSpPr txBox="1"/>
          <p:nvPr/>
        </p:nvSpPr>
        <p:spPr>
          <a:xfrm>
            <a:off x="2467229" y="206001"/>
            <a:ext cx="4104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PHÂN TÍCH KỸ THUẬT</a:t>
            </a:r>
            <a:endParaRPr/>
          </a:p>
        </p:txBody>
      </p:sp>
      <p:pic>
        <p:nvPicPr>
          <p:cNvPr id="156" name="Google Shape;156;p10"/>
          <p:cNvPicPr preferRelativeResize="0"/>
          <p:nvPr/>
        </p:nvPicPr>
        <p:blipFill>
          <a:blip r:embed="rId3">
            <a:alphaModFix/>
          </a:blip>
          <a:stretch>
            <a:fillRect/>
          </a:stretch>
        </p:blipFill>
        <p:spPr>
          <a:xfrm>
            <a:off x="171950" y="1354463"/>
            <a:ext cx="7381874" cy="45790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6" name="Google Shape;176;p14"/>
          <p:cNvPicPr preferRelativeResize="0"/>
          <p:nvPr/>
        </p:nvPicPr>
        <p:blipFill rotWithShape="1">
          <a:blip r:embed="rId3">
            <a:alphaModFix/>
          </a:blip>
          <a:srcRect/>
          <a:stretch/>
        </p:blipFill>
        <p:spPr>
          <a:xfrm>
            <a:off x="3111957" y="2264404"/>
            <a:ext cx="6340193" cy="1349096"/>
          </a:xfrm>
          <a:prstGeom prst="rect">
            <a:avLst/>
          </a:prstGeom>
          <a:noFill/>
          <a:ln>
            <a:noFill/>
          </a:ln>
        </p:spPr>
      </p:pic>
      <p:pic>
        <p:nvPicPr>
          <p:cNvPr id="177" name="Google Shape;177;p14"/>
          <p:cNvPicPr preferRelativeResize="0"/>
          <p:nvPr/>
        </p:nvPicPr>
        <p:blipFill rotWithShape="1">
          <a:blip r:embed="rId4">
            <a:alphaModFix/>
          </a:blip>
          <a:srcRect/>
          <a:stretch/>
        </p:blipFill>
        <p:spPr>
          <a:xfrm>
            <a:off x="-21073" y="6031390"/>
            <a:ext cx="12213076" cy="86038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499</Words>
  <Application>Microsoft Office PowerPoint</Application>
  <PresentationFormat>Widescreen</PresentationFormat>
  <Paragraphs>101</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Roboto</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Giang, Nguyen Thi Truc /BDF SGN</dc:creator>
  <cp:lastModifiedBy>Pham Hoang An</cp:lastModifiedBy>
  <cp:revision>1</cp:revision>
  <dcterms:created xsi:type="dcterms:W3CDTF">2019-01-02T06:42:31Z</dcterms:created>
  <dcterms:modified xsi:type="dcterms:W3CDTF">2022-10-11T03:18:14Z</dcterms:modified>
</cp:coreProperties>
</file>